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6858000" cx="12192000"/>
  <p:notesSz cx="6858000" cy="9144000"/>
  <p:embeddedFontLst>
    <p:embeddedFont>
      <p:font typeface="Roboto"/>
      <p:regular r:id="rId33"/>
      <p:bold r:id="rId34"/>
      <p:italic r:id="rId35"/>
      <p:boldItalic r:id="rId36"/>
    </p:embeddedFont>
    <p:embeddedFont>
      <p:font typeface="Quattrocento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41" roundtripDataSignature="AMtx7mgCEeka8XzMD3dd+itCaeBuzmzD6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QuattrocentoSans-boldItalic.fntdata"/><Relationship Id="rId20" Type="http://schemas.openxmlformats.org/officeDocument/2006/relationships/slide" Target="slides/slide15.xml"/><Relationship Id="rId41" Type="http://customschemas.google.com/relationships/presentationmetadata" Target="meta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italic.fntdata"/><Relationship Id="rId12" Type="http://schemas.openxmlformats.org/officeDocument/2006/relationships/slide" Target="slides/slide7.xml"/><Relationship Id="rId34" Type="http://schemas.openxmlformats.org/officeDocument/2006/relationships/font" Target="fonts/Roboto-bold.fntdata"/><Relationship Id="rId15" Type="http://schemas.openxmlformats.org/officeDocument/2006/relationships/slide" Target="slides/slide10.xml"/><Relationship Id="rId37" Type="http://schemas.openxmlformats.org/officeDocument/2006/relationships/font" Target="fonts/QuattrocentoSans-regular.fntdata"/><Relationship Id="rId14" Type="http://schemas.openxmlformats.org/officeDocument/2006/relationships/slide" Target="slides/slide9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2.xml"/><Relationship Id="rId39" Type="http://schemas.openxmlformats.org/officeDocument/2006/relationships/font" Target="fonts/QuattrocentoSans-italic.fntdata"/><Relationship Id="rId16" Type="http://schemas.openxmlformats.org/officeDocument/2006/relationships/slide" Target="slides/slide11.xml"/><Relationship Id="rId38" Type="http://schemas.openxmlformats.org/officeDocument/2006/relationships/font" Target="fonts/QuattrocentoSans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179929b43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1179929b434_1_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179929b434_1_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g1179929b434_1_9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179929b434_1_1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g1179929b434_1_13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179929b434_1_1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g1179929b434_1_10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179929b434_1_1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6" name="Google Shape;196;g1179929b434_1_11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179929b434_1_1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g1179929b434_1_12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180b6594cb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4" name="Google Shape;214;g1180b6594cb_0_1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17bb294f8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g117bb294f8e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17bb294f8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3" name="Google Shape;233;g117bb294f8e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17bb294f8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g117bb294f8e_0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79929b4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g1179929b434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17bb294f8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1" name="Google Shape;251;g117bb294f8e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17bb294f8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7" name="Google Shape;257;g117bb294f8e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17bb294f8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3" name="Google Shape;263;g117bb294f8e_0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19a75850e2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0" name="Google Shape;270;g119a75850e2_0_1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17bb294f8e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7" name="Google Shape;277;g117bb294f8e_0_1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7bb294f8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4" name="Google Shape;284;g117bb294f8e_0_1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17bb294f8e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0" name="Google Shape;290;g117bb294f8e_0_1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17bb294f8e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1" name="Google Shape;301;g117bb294f8e_0_1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179929b434_1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" name="Google Shape;122;g1179929b434_1_2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79929b434_1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" name="Google Shape;133;g1179929b434_1_3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9a75850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g119a75850e2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9a75850e2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g119a75850e2_0_1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79929b434_1_1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1179929b434_1_16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180b6594c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" name="Google Shape;158;g1180b6594cb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79929b434_1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g1179929b434_1_7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763" y="-4763"/>
            <a:ext cx="12201525" cy="686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2"/>
          <p:cNvSpPr txBox="1"/>
          <p:nvPr>
            <p:ph idx="1" type="subTitle"/>
          </p:nvPr>
        </p:nvSpPr>
        <p:spPr>
          <a:xfrm>
            <a:off x="5486400" y="4953000"/>
            <a:ext cx="6705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FF5A33"/>
              </a:buClr>
              <a:buSzPts val="2200"/>
              <a:buNone/>
              <a:defRPr b="1" sz="2200" cap="small">
                <a:solidFill>
                  <a:srgbClr val="FF5A3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18" name="Google Shape;18;p22"/>
          <p:cNvCxnSpPr/>
          <p:nvPr/>
        </p:nvCxnSpPr>
        <p:spPr>
          <a:xfrm>
            <a:off x="5583936" y="4953000"/>
            <a:ext cx="6303264" cy="0"/>
          </a:xfrm>
          <a:prstGeom prst="straightConnector1">
            <a:avLst/>
          </a:prstGeom>
          <a:noFill/>
          <a:ln cap="flat" cmpd="sng" w="9525">
            <a:solidFill>
              <a:srgbClr val="FF5A33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9" name="Google Shape;19;p22"/>
          <p:cNvSpPr/>
          <p:nvPr/>
        </p:nvSpPr>
        <p:spPr>
          <a:xfrm>
            <a:off x="1060704" y="2133600"/>
            <a:ext cx="3308096" cy="30480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372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2"/>
          <p:cNvSpPr txBox="1"/>
          <p:nvPr>
            <p:ph type="title"/>
          </p:nvPr>
        </p:nvSpPr>
        <p:spPr>
          <a:xfrm>
            <a:off x="5506720" y="4284596"/>
            <a:ext cx="6100064" cy="7049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400"/>
              <a:buFont typeface="Calibri"/>
              <a:buNone/>
              <a:defRPr b="1" sz="3400" cap="small">
                <a:solidFill>
                  <a:srgbClr val="FF5A3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2"/>
          <p:cNvSpPr/>
          <p:nvPr>
            <p:ph idx="2" type="pic"/>
          </p:nvPr>
        </p:nvSpPr>
        <p:spPr>
          <a:xfrm>
            <a:off x="1016000" y="2743200"/>
            <a:ext cx="3352800" cy="182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1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1"/>
          <p:cNvSpPr txBox="1"/>
          <p:nvPr>
            <p:ph idx="1" type="body"/>
          </p:nvPr>
        </p:nvSpPr>
        <p:spPr>
          <a:xfrm rot="5400000">
            <a:off x="3833019" y="-1623218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3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2"/>
          <p:cNvSpPr txBox="1"/>
          <p:nvPr>
            <p:ph type="title"/>
          </p:nvPr>
        </p:nvSpPr>
        <p:spPr>
          <a:xfrm rot="5400000">
            <a:off x="7285038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32"/>
          <p:cNvSpPr txBox="1"/>
          <p:nvPr>
            <p:ph idx="1" type="body"/>
          </p:nvPr>
        </p:nvSpPr>
        <p:spPr>
          <a:xfrm rot="5400000">
            <a:off x="1697038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32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2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32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Content">
  <p:cSld name="Title &amp; Conten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33"/>
          <p:cNvSpPr txBox="1"/>
          <p:nvPr/>
        </p:nvSpPr>
        <p:spPr>
          <a:xfrm>
            <a:off x="2946400" y="274638"/>
            <a:ext cx="8636000" cy="563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3200"/>
              <a:buFont typeface="Quattrocento Sans"/>
              <a:buNone/>
            </a:pPr>
            <a:r>
              <a:rPr b="1" i="0" lang="en-US" sz="3200" u="none" cap="small" strike="noStrike">
                <a:solidFill>
                  <a:srgbClr val="FF99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Click to edit Master title style</a:t>
            </a:r>
            <a:endParaRPr b="1" i="0" sz="3200" u="none" cap="small" strike="noStrike">
              <a:solidFill>
                <a:srgbClr val="FF99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4" name="Google Shape;94;p33"/>
          <p:cNvSpPr txBox="1"/>
          <p:nvPr>
            <p:ph idx="1" type="body"/>
          </p:nvPr>
        </p:nvSpPr>
        <p:spPr>
          <a:xfrm>
            <a:off x="609600" y="990600"/>
            <a:ext cx="109728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95" name="Google Shape;9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1200" y="228601"/>
            <a:ext cx="2133600" cy="4849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33"/>
          <p:cNvCxnSpPr/>
          <p:nvPr/>
        </p:nvCxnSpPr>
        <p:spPr>
          <a:xfrm rot="10800000">
            <a:off x="711200" y="835152"/>
            <a:ext cx="10871200" cy="0"/>
          </a:xfrm>
          <a:prstGeom prst="straightConnector1">
            <a:avLst/>
          </a:prstGeom>
          <a:noFill/>
          <a:ln cap="flat" cmpd="sng" w="38100">
            <a:solidFill>
              <a:srgbClr val="BD4B48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4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4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34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34"/>
          <p:cNvSpPr txBox="1"/>
          <p:nvPr>
            <p:ph idx="12" type="sldNum"/>
          </p:nvPr>
        </p:nvSpPr>
        <p:spPr>
          <a:xfrm>
            <a:off x="-1828800" y="617220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and Content">
  <p:cSld name="3_Title and Conten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5"/>
          <p:cNvSpPr txBox="1"/>
          <p:nvPr>
            <p:ph type="title"/>
          </p:nvPr>
        </p:nvSpPr>
        <p:spPr>
          <a:xfrm>
            <a:off x="2946400" y="274638"/>
            <a:ext cx="8636000" cy="563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5"/>
          <p:cNvSpPr txBox="1"/>
          <p:nvPr>
            <p:ph idx="1" type="body"/>
          </p:nvPr>
        </p:nvSpPr>
        <p:spPr>
          <a:xfrm>
            <a:off x="609600" y="990600"/>
            <a:ext cx="109728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05" name="Google Shape;105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1200" y="228601"/>
            <a:ext cx="2133600" cy="4849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3"/>
          <p:cNvSpPr txBox="1"/>
          <p:nvPr>
            <p:ph type="title"/>
          </p:nvPr>
        </p:nvSpPr>
        <p:spPr>
          <a:xfrm>
            <a:off x="2235202" y="274638"/>
            <a:ext cx="9347198" cy="4873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  <a:defRPr b="1" sz="2800" cap="small">
                <a:solidFill>
                  <a:srgbClr val="FF5A3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3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Char char="❑"/>
              <a:defRPr sz="28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2400"/>
              <a:buFont typeface="Noto Sans Symbols"/>
              <a:buChar char="❖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5A33"/>
              </a:buClr>
              <a:buSzPts val="2000"/>
              <a:buFont typeface="Noto Sans Symbols"/>
              <a:buChar char="⮚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5A33"/>
              </a:buClr>
              <a:buSzPts val="1800"/>
              <a:buFont typeface="Noto Sans Symbols"/>
              <a:buChar char="✔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5A33"/>
              </a:buClr>
              <a:buSzPts val="1800"/>
              <a:buFont typeface="Noto Sans Symbols"/>
              <a:buChar char="▪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2" name="Google Shape;3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600" y="156573"/>
            <a:ext cx="1625602" cy="7138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" name="Google Shape;33;p23"/>
          <p:cNvCxnSpPr/>
          <p:nvPr/>
        </p:nvCxnSpPr>
        <p:spPr>
          <a:xfrm>
            <a:off x="609600" y="838200"/>
            <a:ext cx="10972800" cy="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5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5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25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5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5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6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6"/>
          <p:cNvSpPr txBox="1"/>
          <p:nvPr>
            <p:ph idx="1" type="body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3" name="Google Shape;43;p26"/>
          <p:cNvSpPr txBox="1"/>
          <p:nvPr>
            <p:ph idx="2" type="body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4" name="Google Shape;44;p26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6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6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7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7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27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1" name="Google Shape;51;p27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27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27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7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7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8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8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8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" name="Google Shape;60;p28"/>
          <p:cNvSpPr/>
          <p:nvPr/>
        </p:nvSpPr>
        <p:spPr>
          <a:xfrm>
            <a:off x="2032000" y="2551018"/>
            <a:ext cx="8534400" cy="326475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://uconndigitalarts.com/wp-content/uploads/2013/04/original.jpg" id="61" name="Google Shape;61;p28"/>
          <p:cNvPicPr preferRelativeResize="0"/>
          <p:nvPr/>
        </p:nvPicPr>
        <p:blipFill rotWithShape="1">
          <a:blip r:embed="rId2">
            <a:alphaModFix/>
          </a:blip>
          <a:srcRect b="41310" l="0" r="0" t="43978"/>
          <a:stretch/>
        </p:blipFill>
        <p:spPr>
          <a:xfrm flipH="1">
            <a:off x="3732707" y="2575401"/>
            <a:ext cx="4568091" cy="2838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owerpoint.vn\Downloads\1e2cd4b177168ad16ce2e7c504bba4d2.x400.jpeg" id="62" name="Google Shape;62;p28"/>
          <p:cNvPicPr preferRelativeResize="0"/>
          <p:nvPr/>
        </p:nvPicPr>
        <p:blipFill rotWithShape="1">
          <a:blip r:embed="rId3">
            <a:alphaModFix/>
          </a:blip>
          <a:srcRect b="55710" l="0" r="0" t="0"/>
          <a:stretch/>
        </p:blipFill>
        <p:spPr>
          <a:xfrm>
            <a:off x="2568620" y="609600"/>
            <a:ext cx="7257961" cy="282806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28"/>
          <p:cNvSpPr txBox="1"/>
          <p:nvPr/>
        </p:nvSpPr>
        <p:spPr>
          <a:xfrm>
            <a:off x="4103893" y="3124200"/>
            <a:ext cx="4735308" cy="21390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alibri"/>
              <a:buNone/>
            </a:pPr>
            <a:r>
              <a:rPr b="1" i="0" lang="en-US" sz="7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DEM</a:t>
            </a:r>
            <a:r>
              <a:rPr b="1" i="0" lang="en-US" sz="1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://www.designofsignage.com/application/symbol/hands/image/600x600/hand-press-button-4.jpg" id="64" name="Google Shape;64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16752" y="3568725"/>
            <a:ext cx="3488947" cy="2616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9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9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29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9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9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0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30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6" name="Google Shape;76;p30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0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0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1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79929b434_1_103"/>
          <p:cNvSpPr txBox="1"/>
          <p:nvPr>
            <p:ph idx="1" type="subTitle"/>
          </p:nvPr>
        </p:nvSpPr>
        <p:spPr>
          <a:xfrm>
            <a:off x="5486400" y="4953000"/>
            <a:ext cx="6705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200"/>
              <a:buNone/>
            </a:pPr>
            <a:r>
              <a:rPr lang="en-US"/>
              <a:t>Bài 8: Hoạt động quản lý lỗi trong quá trình kiểm thử phần mềm</a:t>
            </a:r>
            <a:endParaRPr/>
          </a:p>
        </p:txBody>
      </p:sp>
      <p:sp>
        <p:nvSpPr>
          <p:cNvPr id="111" name="Google Shape;111;g1179929b434_1_103"/>
          <p:cNvSpPr txBox="1"/>
          <p:nvPr>
            <p:ph type="title"/>
          </p:nvPr>
        </p:nvSpPr>
        <p:spPr>
          <a:xfrm>
            <a:off x="5506720" y="4284596"/>
            <a:ext cx="6100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400"/>
              <a:buFont typeface="Calibri"/>
              <a:buNone/>
            </a:pPr>
            <a:r>
              <a:rPr lang="en-US"/>
              <a:t>kiểm thử cơ bản(P1)</a:t>
            </a:r>
            <a:endParaRPr/>
          </a:p>
        </p:txBody>
      </p:sp>
      <p:pic>
        <p:nvPicPr>
          <p:cNvPr id="112" name="Google Shape;112;g1179929b434_1_10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0932" y="2406165"/>
            <a:ext cx="1693935" cy="251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179929b434_1_927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Thực hành</a:t>
            </a:r>
            <a:endParaRPr/>
          </a:p>
        </p:txBody>
      </p:sp>
      <p:sp>
        <p:nvSpPr>
          <p:cNvPr id="175" name="Google Shape;175;g1179929b434_1_927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Quattrocento Sans"/>
              <a:buChar char="❑"/>
            </a:pPr>
            <a:r>
              <a:rPr lang="en-US"/>
              <a:t>Hướng dẫn làm bài Lab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Quattrocento Sans"/>
              <a:buChar char="❑"/>
            </a:pPr>
            <a:r>
              <a:rPr lang="en-US"/>
              <a:t>Hướng dẫn chuẩn bị nộp bài Assignment giai đoạn 3(Hoàn thành yêu cầu 4-5)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179929b434_1_1357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tóm tắt bài học</a:t>
            </a:r>
            <a:endParaRPr/>
          </a:p>
        </p:txBody>
      </p:sp>
      <p:sp>
        <p:nvSpPr>
          <p:cNvPr id="181" name="Google Shape;181;g1179929b434_1_1357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182" name="Google Shape;182;g1179929b434_1_1357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1179929b434_1_1357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g1179929b434_1_1357"/>
          <p:cNvSpPr txBox="1"/>
          <p:nvPr/>
        </p:nvSpPr>
        <p:spPr>
          <a:xfrm>
            <a:off x="799650" y="2067600"/>
            <a:ext cx="8229600" cy="39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Quy trình quản lý lỗi trong kiểm thử phần mềm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Viết báo cáo về lỗi được phát hiện trong khi kiểm thử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Tìm hiểu về một số công cụ quản lý lỗi để hỗ trợ kiểm thử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5" name="Google Shape;185;g1179929b434_1_1357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Tóm tắt bài học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descr="D:\Compressed\PSD Collection 2011\WP-201 copy.png" id="186" name="Google Shape;186;g1179929b434_1_13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029250" y="1033188"/>
            <a:ext cx="3162750" cy="532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179929b434_1_1029"/>
          <p:cNvSpPr/>
          <p:nvPr/>
        </p:nvSpPr>
        <p:spPr>
          <a:xfrm>
            <a:off x="3919557" y="2967335"/>
            <a:ext cx="7396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Hướng dẫn học bài online tiếp theo</a:t>
            </a:r>
            <a:endParaRPr b="1" i="0" sz="40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2" name="Google Shape;192;g1179929b434_1_1029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3" name="Google Shape;193;g1179929b434_1_10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179929b434_1_1132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Nội dung tiếp theo</a:t>
            </a:r>
            <a:endParaRPr/>
          </a:p>
        </p:txBody>
      </p:sp>
      <p:sp>
        <p:nvSpPr>
          <p:cNvPr id="199" name="Google Shape;199;g1179929b434_1_1132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descr="D:\Pictures\PNG\present.png" id="200" name="Google Shape;200;g1179929b434_1_1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268820" y="1017269"/>
            <a:ext cx="2313580" cy="535686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1179929b434_1_1132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g1179929b434_1_1132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g1179929b434_1_1132"/>
          <p:cNvSpPr txBox="1"/>
          <p:nvPr/>
        </p:nvSpPr>
        <p:spPr>
          <a:xfrm>
            <a:off x="826025" y="2067600"/>
            <a:ext cx="8229600" cy="39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Thực hành sử dụng công cụ quản lý lỗi hỗ trợ kiểm thử</a:t>
            </a:r>
            <a:endParaRPr b="1" i="0" sz="2900" u="none" cap="none" strike="noStrike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4" name="Google Shape;204;g1179929b434_1_1132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Nội dung bài học tiếp theo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179929b434_1_1239"/>
          <p:cNvSpPr/>
          <p:nvPr/>
        </p:nvSpPr>
        <p:spPr>
          <a:xfrm>
            <a:off x="3919557" y="2967335"/>
            <a:ext cx="697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Tổ chức trình bày chủ đề</a:t>
            </a:r>
            <a:endParaRPr b="1" i="0" sz="54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0" name="Google Shape;210;g1179929b434_1_1239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11" name="Google Shape;211;g1179929b434_1_12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180b6594cb_0_115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tình huống 1</a:t>
            </a:r>
            <a:endParaRPr/>
          </a:p>
        </p:txBody>
      </p:sp>
      <p:sp>
        <p:nvSpPr>
          <p:cNvPr id="217" name="Google Shape;217;g1180b6594cb_0_115"/>
          <p:cNvSpPr txBox="1"/>
          <p:nvPr/>
        </p:nvSpPr>
        <p:spPr>
          <a:xfrm>
            <a:off x="800400" y="1528200"/>
            <a:ext cx="10782000" cy="53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3"/>
              <a:buFont typeface="Arial"/>
              <a:buNone/>
            </a:pPr>
            <a:r>
              <a:t/>
            </a:r>
            <a:endParaRPr b="0" i="0" sz="1667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8" name="Google Shape;218;g1180b6594cb_0_115"/>
          <p:cNvSpPr txBox="1"/>
          <p:nvPr/>
        </p:nvSpPr>
        <p:spPr>
          <a:xfrm>
            <a:off x="436575" y="850800"/>
            <a:ext cx="11437800" cy="5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69900" lvl="0" marL="457200" rtl="0" algn="l"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800"/>
              <a:buFont typeface="Quattrocento Sans"/>
              <a:buChar char="❑"/>
            </a:pP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Các nhóm hãy thực hiện tạo một vài Issue trong một project và thao tác trên Issue đó(Lưu ý giải thích các thông tin có trong Issue).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953" y="0"/>
            <a:ext cx="1219795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17bb294f8e_0_46"/>
          <p:cNvSpPr txBox="1"/>
          <p:nvPr>
            <p:ph idx="1" type="subTitle"/>
          </p:nvPr>
        </p:nvSpPr>
        <p:spPr>
          <a:xfrm>
            <a:off x="5486400" y="4953000"/>
            <a:ext cx="6705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200"/>
              <a:buNone/>
            </a:pPr>
            <a:r>
              <a:rPr lang="en-US"/>
              <a:t>Bài 8: Hoạt động quản lý lỗi trong quá trình kiểm thử phần mềm</a:t>
            </a:r>
            <a:endParaRPr/>
          </a:p>
        </p:txBody>
      </p:sp>
      <p:sp>
        <p:nvSpPr>
          <p:cNvPr id="229" name="Google Shape;229;g117bb294f8e_0_46"/>
          <p:cNvSpPr txBox="1"/>
          <p:nvPr>
            <p:ph type="title"/>
          </p:nvPr>
        </p:nvSpPr>
        <p:spPr>
          <a:xfrm>
            <a:off x="5506720" y="4284596"/>
            <a:ext cx="6100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400"/>
              <a:buFont typeface="Calibri"/>
              <a:buNone/>
            </a:pPr>
            <a:r>
              <a:rPr lang="en-US"/>
              <a:t>kiểm thử cơ bản(P2)</a:t>
            </a:r>
            <a:endParaRPr/>
          </a:p>
        </p:txBody>
      </p:sp>
      <p:pic>
        <p:nvPicPr>
          <p:cNvPr id="230" name="Google Shape;230;g117bb294f8e_0_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0932" y="2406165"/>
            <a:ext cx="1693935" cy="251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17bb294f8e_0_20"/>
          <p:cNvSpPr/>
          <p:nvPr/>
        </p:nvSpPr>
        <p:spPr>
          <a:xfrm>
            <a:off x="3919557" y="2967335"/>
            <a:ext cx="6128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Review bài học online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6" name="Google Shape;236;g117bb294f8e_0_20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37" name="Google Shape;237;g117bb294f8e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17bb294f8e_0_26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Nội dung</a:t>
            </a:r>
            <a:endParaRPr/>
          </a:p>
        </p:txBody>
      </p:sp>
      <p:sp>
        <p:nvSpPr>
          <p:cNvPr id="243" name="Google Shape;243;g117bb294f8e_0_26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descr="D:\Pictures\PNG\present.png" id="244" name="Google Shape;244;g117bb294f8e_0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268820" y="1017269"/>
            <a:ext cx="2313580" cy="535686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g117bb294f8e_0_26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117bb294f8e_0_26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117bb294f8e_0_26"/>
          <p:cNvSpPr txBox="1"/>
          <p:nvPr/>
        </p:nvSpPr>
        <p:spPr>
          <a:xfrm>
            <a:off x="609600" y="2067600"/>
            <a:ext cx="79344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Thực hành sử dụng công cụ quản lý lỗi hỗ trợ kiểm thử</a:t>
            </a:r>
            <a:endParaRPr b="1" i="0" sz="2900" u="none" cap="none" strike="noStrike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8" name="Google Shape;248;g117bb294f8e_0_26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Nội dung bài học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79929b434_1_0"/>
          <p:cNvSpPr/>
          <p:nvPr/>
        </p:nvSpPr>
        <p:spPr>
          <a:xfrm>
            <a:off x="3919557" y="2967335"/>
            <a:ext cx="6128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Review bài học online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8" name="Google Shape;118;g1179929b434_1_0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9" name="Google Shape;119;g1179929b434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17bb294f8e_0_36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Nhắc lại các lý thuyết chính trong bài online</a:t>
            </a:r>
            <a:endParaRPr/>
          </a:p>
        </p:txBody>
      </p:sp>
      <p:sp>
        <p:nvSpPr>
          <p:cNvPr id="254" name="Google Shape;254;g117bb294f8e_0_36"/>
          <p:cNvSpPr txBox="1"/>
          <p:nvPr>
            <p:ph idx="1" type="body"/>
          </p:nvPr>
        </p:nvSpPr>
        <p:spPr>
          <a:xfrm>
            <a:off x="609600" y="1066800"/>
            <a:ext cx="11370600" cy="57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76250" lvl="0" marL="457200" rtl="0" algn="l"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900"/>
              <a:buChar char="❑"/>
            </a:pPr>
            <a:r>
              <a:rPr lang="en-US" sz="3900">
                <a:solidFill>
                  <a:srgbClr val="333333"/>
                </a:solidFill>
                <a:highlight>
                  <a:schemeClr val="lt1"/>
                </a:highlight>
              </a:rPr>
              <a:t>Nộp bài Assignment GĐ 3(Hoàn thành yêu cầu 4-5)</a:t>
            </a:r>
            <a:endParaRPr sz="39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302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900"/>
              <a:buChar char="❑"/>
            </a:pPr>
            <a:r>
              <a:rPr lang="en-US" sz="3900">
                <a:solidFill>
                  <a:srgbClr val="333333"/>
                </a:solidFill>
                <a:highlight>
                  <a:schemeClr val="lt1"/>
                </a:highlight>
              </a:rPr>
              <a:t>Xem lại hướng dẫn cách tạo tài khoản Jira</a:t>
            </a:r>
            <a:endParaRPr sz="39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302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900"/>
              <a:buChar char="❑"/>
            </a:pPr>
            <a:r>
              <a:rPr lang="en-US" sz="3900">
                <a:solidFill>
                  <a:srgbClr val="333333"/>
                </a:solidFill>
                <a:highlight>
                  <a:schemeClr val="lt1"/>
                </a:highlight>
              </a:rPr>
              <a:t>Thực hiện thao tác tạo một Issue và chuyển trạng thái Issue đó</a:t>
            </a:r>
            <a:endParaRPr sz="3900">
              <a:solidFill>
                <a:srgbClr val="333333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17bb294f8e_0_52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Câu hỏi - sinh viên trả lời</a:t>
            </a:r>
            <a:endParaRPr/>
          </a:p>
        </p:txBody>
      </p:sp>
      <p:sp>
        <p:nvSpPr>
          <p:cNvPr id="260" name="Google Shape;260;g117bb294f8e_0_52"/>
          <p:cNvSpPr txBox="1"/>
          <p:nvPr>
            <p:ph idx="1" type="body"/>
          </p:nvPr>
        </p:nvSpPr>
        <p:spPr>
          <a:xfrm>
            <a:off x="691250" y="1066800"/>
            <a:ext cx="11500800" cy="5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Để tìm kiếm 1 Issue thì dùng chức năng nào?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Tính năng nào xem các Issue đang gán cho mình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Tính năng nào xem các Issue có trạng thái là Hoàn thành?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Trong một Issue thì trường </a:t>
            </a:r>
            <a:r>
              <a:rPr b="1" lang="en-US" sz="3600"/>
              <a:t>Attach </a:t>
            </a:r>
            <a:r>
              <a:rPr lang="en-US" sz="3600"/>
              <a:t>dùng để làm gì?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Dùng trường nào khi thực hiện gán lỗi cho lập trình viên?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Hãy nêu các trạng thái cơ bản của lỗi</a:t>
            </a:r>
            <a:endParaRPr sz="3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17bb294f8e_0_59"/>
          <p:cNvSpPr/>
          <p:nvPr/>
        </p:nvSpPr>
        <p:spPr>
          <a:xfrm>
            <a:off x="3919557" y="2967335"/>
            <a:ext cx="697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Tổ chức trình bày chủ đề</a:t>
            </a:r>
            <a:endParaRPr b="1" i="0" sz="54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6" name="Google Shape;266;g117bb294f8e_0_59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67" name="Google Shape;267;g117bb294f8e_0_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19a75850e2_0_109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tình huống 1</a:t>
            </a:r>
            <a:endParaRPr/>
          </a:p>
        </p:txBody>
      </p:sp>
      <p:sp>
        <p:nvSpPr>
          <p:cNvPr id="273" name="Google Shape;273;g119a75850e2_0_109"/>
          <p:cNvSpPr txBox="1"/>
          <p:nvPr/>
        </p:nvSpPr>
        <p:spPr>
          <a:xfrm>
            <a:off x="800400" y="1528200"/>
            <a:ext cx="10782000" cy="53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3"/>
              <a:buFont typeface="Arial"/>
              <a:buNone/>
            </a:pPr>
            <a:r>
              <a:t/>
            </a:r>
            <a:endParaRPr b="0" i="0" sz="1667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" name="Google Shape;274;g119a75850e2_0_109"/>
          <p:cNvSpPr txBox="1"/>
          <p:nvPr/>
        </p:nvSpPr>
        <p:spPr>
          <a:xfrm>
            <a:off x="436575" y="850800"/>
            <a:ext cx="11437800" cy="5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800"/>
              <a:buFont typeface="Quattrocento Sans"/>
              <a:buChar char="❑"/>
            </a:pPr>
            <a:r>
              <a:rPr b="0" i="0" lang="en-US" sz="3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Các nhóm hãy thực hiện </a:t>
            </a: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tạo một vài Issue và thao tác trên Issue đó(Lưu ý giải thích các thông tin có trong Issue)</a:t>
            </a:r>
            <a:endParaRPr b="0" i="0" sz="3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17bb294f8e_0_131"/>
          <p:cNvSpPr/>
          <p:nvPr/>
        </p:nvSpPr>
        <p:spPr>
          <a:xfrm>
            <a:off x="3919557" y="2967335"/>
            <a:ext cx="6368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Hướng dẫn thực hành</a:t>
            </a:r>
            <a:endParaRPr b="1" i="0" sz="54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0" name="Google Shape;280;g117bb294f8e_0_131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81" name="Google Shape;281;g117bb294f8e_0_1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17bb294f8e_0_137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Thực hành</a:t>
            </a:r>
            <a:endParaRPr/>
          </a:p>
        </p:txBody>
      </p:sp>
      <p:sp>
        <p:nvSpPr>
          <p:cNvPr id="287" name="Google Shape;287;g117bb294f8e_0_137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Quattrocento Sans"/>
              <a:buChar char="❑"/>
            </a:pPr>
            <a:r>
              <a:rPr lang="en-US"/>
              <a:t>Hướng dẫn làm bài Lab, Quizz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❑"/>
            </a:pPr>
            <a:r>
              <a:rPr lang="en-US"/>
              <a:t>Hướng dẫn nộp bài </a:t>
            </a:r>
            <a:r>
              <a:rPr lang="en-US"/>
              <a:t>Assignment giai đoạn 3(Hoàn thành yêu cầu 4-5)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❑"/>
            </a:pPr>
            <a:r>
              <a:rPr lang="en-US"/>
              <a:t>Hướng dẫn nộp bài Final.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17bb294f8e_0_121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tóm tắt bài học</a:t>
            </a:r>
            <a:endParaRPr/>
          </a:p>
        </p:txBody>
      </p:sp>
      <p:sp>
        <p:nvSpPr>
          <p:cNvPr id="293" name="Google Shape;293;g117bb294f8e_0_121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294" name="Google Shape;294;g117bb294f8e_0_121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g117bb294f8e_0_121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g117bb294f8e_0_121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Tóm tắt bài học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descr="D:\Compressed\PSD Collection 2011\WP-201 copy.png" id="297" name="Google Shape;297;g117bb294f8e_0_1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029250" y="1033188"/>
            <a:ext cx="3162750" cy="5325024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g117bb294f8e_0_121"/>
          <p:cNvSpPr txBox="1"/>
          <p:nvPr/>
        </p:nvSpPr>
        <p:spPr>
          <a:xfrm>
            <a:off x="609600" y="2067600"/>
            <a:ext cx="79344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Thực hành sử dụng công cụ quản lý lỗi hỗ trợ kiểm thử</a:t>
            </a:r>
            <a:endParaRPr b="1" i="0" sz="2900" u="none" cap="none" strike="noStrike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g117bb294f8e_0_1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953" y="0"/>
            <a:ext cx="1219795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79929b434_1_206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Nội dung</a:t>
            </a:r>
            <a:endParaRPr/>
          </a:p>
        </p:txBody>
      </p:sp>
      <p:sp>
        <p:nvSpPr>
          <p:cNvPr id="125" name="Google Shape;125;g1179929b434_1_206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descr="D:\Pictures\PNG\present.png" id="126" name="Google Shape;126;g1179929b434_1_2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268820" y="1017269"/>
            <a:ext cx="2313580" cy="535686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1179929b434_1_206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g1179929b434_1_206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g1179929b434_1_206"/>
          <p:cNvSpPr txBox="1"/>
          <p:nvPr/>
        </p:nvSpPr>
        <p:spPr>
          <a:xfrm>
            <a:off x="1334525" y="2073600"/>
            <a:ext cx="8074800" cy="39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Quy trình quản lý lỗi trong kiểm thử phần mềm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Viết báo cáo về lỗi được phát hiện trong khi kiểm thử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Tìm hiểu về một số công cụ quản lý lỗi để hỗ trợ kiểm thử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0" name="Google Shape;130;g1179929b434_1_206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Nội dung bài học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79929b434_1_314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Nhắc lại các lý thuyết chính trong bài online</a:t>
            </a:r>
            <a:endParaRPr/>
          </a:p>
        </p:txBody>
      </p:sp>
      <p:sp>
        <p:nvSpPr>
          <p:cNvPr id="136" name="Google Shape;136;g1179929b434_1_314"/>
          <p:cNvSpPr txBox="1"/>
          <p:nvPr>
            <p:ph idx="1" type="body"/>
          </p:nvPr>
        </p:nvSpPr>
        <p:spPr>
          <a:xfrm>
            <a:off x="609600" y="1066800"/>
            <a:ext cx="11163300" cy="56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63550" lvl="0" marL="457200" rtl="0" algn="l"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700"/>
              <a:buChar char="❑"/>
            </a:pPr>
            <a:r>
              <a:rPr lang="en-US" sz="3700">
                <a:solidFill>
                  <a:srgbClr val="333333"/>
                </a:solidFill>
                <a:highlight>
                  <a:schemeClr val="lt1"/>
                </a:highlight>
              </a:rPr>
              <a:t>Chuẩn bị nộp bài Assignment GĐ 3(Hoàn thành yêu cầu 4-5)</a:t>
            </a:r>
            <a:endParaRPr sz="33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200"/>
              <a:buChar char="❑"/>
            </a:pPr>
            <a:r>
              <a:rPr lang="en-US" sz="3700">
                <a:solidFill>
                  <a:srgbClr val="333333"/>
                </a:solidFill>
                <a:highlight>
                  <a:schemeClr val="lt1"/>
                </a:highlight>
              </a:rPr>
              <a:t>Các giai đoạn trong quy trình quản lý lỗi</a:t>
            </a:r>
            <a:endParaRPr sz="37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700"/>
              <a:buChar char="❑"/>
            </a:pPr>
            <a:r>
              <a:rPr lang="en-US" sz="3700">
                <a:solidFill>
                  <a:srgbClr val="333333"/>
                </a:solidFill>
                <a:highlight>
                  <a:schemeClr val="lt1"/>
                </a:highlight>
              </a:rPr>
              <a:t>Giai đoạn khám phá</a:t>
            </a:r>
            <a:endParaRPr sz="37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700"/>
              <a:buChar char="❑"/>
            </a:pPr>
            <a:r>
              <a:rPr lang="en-US" sz="3700">
                <a:solidFill>
                  <a:srgbClr val="333333"/>
                </a:solidFill>
                <a:highlight>
                  <a:schemeClr val="lt1"/>
                </a:highlight>
              </a:rPr>
              <a:t>Cách để giải quyết xung đột trong giai đoạn khám phá</a:t>
            </a:r>
            <a:endParaRPr sz="37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700"/>
              <a:buChar char="❑"/>
            </a:pPr>
            <a:r>
              <a:rPr lang="en-US" sz="3700">
                <a:solidFill>
                  <a:srgbClr val="333333"/>
                </a:solidFill>
                <a:highlight>
                  <a:schemeClr val="lt1"/>
                </a:highlight>
              </a:rPr>
              <a:t>Giai đoạn Giải quyết lỗi</a:t>
            </a:r>
            <a:endParaRPr sz="37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700"/>
              <a:buChar char="❑"/>
            </a:pPr>
            <a:r>
              <a:rPr lang="en-US" sz="3700">
                <a:solidFill>
                  <a:srgbClr val="333333"/>
                </a:solidFill>
                <a:highlight>
                  <a:schemeClr val="lt1"/>
                </a:highlight>
              </a:rPr>
              <a:t>Những mức độ trong giai đoạn phân loại lỗi</a:t>
            </a:r>
            <a:endParaRPr sz="37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700"/>
              <a:buChar char="❑"/>
            </a:pPr>
            <a:r>
              <a:rPr lang="en-US" sz="3700">
                <a:solidFill>
                  <a:srgbClr val="333333"/>
                </a:solidFill>
                <a:highlight>
                  <a:schemeClr val="lt1"/>
                </a:highlight>
              </a:rPr>
              <a:t>Xem </a:t>
            </a:r>
            <a:r>
              <a:rPr lang="en-US" sz="3700">
                <a:solidFill>
                  <a:srgbClr val="333333"/>
                </a:solidFill>
                <a:highlight>
                  <a:schemeClr val="lt1"/>
                </a:highlight>
              </a:rPr>
              <a:t>workflow</a:t>
            </a:r>
            <a:r>
              <a:rPr lang="en-US" sz="3700">
                <a:solidFill>
                  <a:srgbClr val="333333"/>
                </a:solidFill>
                <a:highlight>
                  <a:schemeClr val="lt1"/>
                </a:highlight>
              </a:rPr>
              <a:t> của lỗi</a:t>
            </a:r>
            <a:endParaRPr sz="37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700"/>
              <a:buChar char="❑"/>
            </a:pPr>
            <a:r>
              <a:rPr lang="en-US" sz="3700">
                <a:solidFill>
                  <a:srgbClr val="333333"/>
                </a:solidFill>
                <a:highlight>
                  <a:schemeClr val="lt1"/>
                </a:highlight>
              </a:rPr>
              <a:t>Những nội dung quan trọng cần có trong báo cáo lỗi</a:t>
            </a:r>
            <a:endParaRPr sz="3700">
              <a:solidFill>
                <a:srgbClr val="333333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19a75850e2_0_0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Câu hỏi - sinh viên trả lời</a:t>
            </a:r>
            <a:endParaRPr/>
          </a:p>
        </p:txBody>
      </p:sp>
      <p:sp>
        <p:nvSpPr>
          <p:cNvPr id="142" name="Google Shape;142;g119a75850e2_0_0"/>
          <p:cNvSpPr txBox="1"/>
          <p:nvPr>
            <p:ph idx="1" type="body"/>
          </p:nvPr>
        </p:nvSpPr>
        <p:spPr>
          <a:xfrm>
            <a:off x="691250" y="1066800"/>
            <a:ext cx="11500800" cy="5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Nếu xung đột với Developer thì cần làm gì?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Lỗi được chấp nhận bởi ai?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Khi nào lỗi được đóng?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Lỗi làm chết hệ thống, không thể thực hiện bất kỳ thao tác gì với hệ thống thuộc mức độ lỗi nào?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Một số hành vi không mong muốn của hệ thống, nhưng hệ thống vẫn hoạt động được thuộc mức độ lỗi nào?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Sau khi Developer thông báo lỗi được sửa thì Tester sẽ thực hiện giai đoạn nào?</a:t>
            </a:r>
            <a:endParaRPr sz="3600"/>
          </a:p>
          <a:p>
            <a:pPr indent="-1651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19a75850e2_0_104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Câu hỏi - sinh viên trả lời</a:t>
            </a:r>
            <a:endParaRPr/>
          </a:p>
        </p:txBody>
      </p:sp>
      <p:sp>
        <p:nvSpPr>
          <p:cNvPr id="148" name="Google Shape;148;g119a75850e2_0_104"/>
          <p:cNvSpPr txBox="1"/>
          <p:nvPr>
            <p:ph idx="1" type="body"/>
          </p:nvPr>
        </p:nvSpPr>
        <p:spPr>
          <a:xfrm>
            <a:off x="691250" y="1066800"/>
            <a:ext cx="11500800" cy="5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Một báo cáo lỗi cần có những nội dung gì?</a:t>
            </a:r>
            <a:endParaRPr sz="3600"/>
          </a:p>
          <a:p>
            <a:pPr indent="-1651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179929b434_1_1685"/>
          <p:cNvSpPr/>
          <p:nvPr/>
        </p:nvSpPr>
        <p:spPr>
          <a:xfrm>
            <a:off x="3919557" y="2967335"/>
            <a:ext cx="697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Tổ chức trình bày chủ đề</a:t>
            </a:r>
            <a:endParaRPr b="1" i="0" sz="54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4" name="Google Shape;154;g1179929b434_1_1685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5" name="Google Shape;155;g1179929b434_1_16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180b6594cb_0_6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tình huống 1</a:t>
            </a:r>
            <a:endParaRPr/>
          </a:p>
        </p:txBody>
      </p:sp>
      <p:sp>
        <p:nvSpPr>
          <p:cNvPr id="161" name="Google Shape;161;g1180b6594cb_0_6"/>
          <p:cNvSpPr txBox="1"/>
          <p:nvPr/>
        </p:nvSpPr>
        <p:spPr>
          <a:xfrm>
            <a:off x="800400" y="1528200"/>
            <a:ext cx="10782000" cy="53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3"/>
              <a:buFont typeface="Arial"/>
              <a:buNone/>
            </a:pPr>
            <a:r>
              <a:t/>
            </a:r>
            <a:endParaRPr b="0" i="0" sz="1667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2" name="Google Shape;162;g1180b6594cb_0_6"/>
          <p:cNvSpPr txBox="1"/>
          <p:nvPr/>
        </p:nvSpPr>
        <p:spPr>
          <a:xfrm>
            <a:off x="400200" y="850800"/>
            <a:ext cx="11182200" cy="60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800"/>
              <a:buFont typeface="Quattrocento Sans"/>
              <a:buChar char="❑"/>
            </a:pPr>
            <a:r>
              <a:rPr b="0" i="0" lang="en-US" sz="3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Các nhóm hãy thực hiện </a:t>
            </a: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tạo tài khoản và đăng nhập Jira. 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69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Quattrocento Sans"/>
              <a:buChar char="○"/>
            </a:pP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Nhóm trưởng tạo project 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69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Quattrocento Sans"/>
              <a:buChar char="○"/>
            </a:pP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Invite các thành viên vào trong project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0" i="0" sz="33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179929b434_1_722"/>
          <p:cNvSpPr/>
          <p:nvPr/>
        </p:nvSpPr>
        <p:spPr>
          <a:xfrm>
            <a:off x="3919557" y="2967335"/>
            <a:ext cx="6368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Hướng dẫn thực hành</a:t>
            </a:r>
            <a:endParaRPr b="1" i="0" sz="54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8" name="Google Shape;168;g1179929b434_1_722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9" name="Google Shape;169;g1179929b434_1_7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2013-04-23T08:05:33Z</dcterms:created>
  <dc:creator>Hans</dc:creator>
</cp:coreProperties>
</file>